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60" r:id="rId5"/>
    <p:sldId id="263" r:id="rId6"/>
    <p:sldId id="261" r:id="rId7"/>
    <p:sldId id="262" r:id="rId8"/>
    <p:sldId id="264" r:id="rId9"/>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72074E06-2573-4FC8-A764-ED7335461AFE}" type="datetimeFigureOut">
              <a:rPr lang="es-VE" smtClean="0"/>
              <a:pPr/>
              <a:t>15/03/2010</a:t>
            </a:fld>
            <a:endParaRPr lang="es-VE"/>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VE"/>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F543EA3-29AE-46B3-B2FF-F6FED9F45E1C}" type="slidenum">
              <a:rPr lang="es-VE" smtClean="0"/>
              <a:pPr/>
              <a:t>‹Nº›</a:t>
            </a:fld>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2074E06-2573-4FC8-A764-ED7335461AFE}" type="datetimeFigureOut">
              <a:rPr lang="es-VE" smtClean="0"/>
              <a:pPr/>
              <a:t>15/03/2010</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BF543EA3-29AE-46B3-B2FF-F6FED9F45E1C}" type="slidenum">
              <a:rPr lang="es-VE" smtClean="0"/>
              <a:pPr/>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2074E06-2573-4FC8-A764-ED7335461AFE}" type="datetimeFigureOut">
              <a:rPr lang="es-VE" smtClean="0"/>
              <a:pPr/>
              <a:t>15/03/2010</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BF543EA3-29AE-46B3-B2FF-F6FED9F45E1C}" type="slidenum">
              <a:rPr lang="es-VE" smtClean="0"/>
              <a:pPr/>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72074E06-2573-4FC8-A764-ED7335461AFE}" type="datetimeFigureOut">
              <a:rPr lang="es-VE" smtClean="0"/>
              <a:pPr/>
              <a:t>15/03/2010</a:t>
            </a:fld>
            <a:endParaRPr lang="es-VE"/>
          </a:p>
        </p:txBody>
      </p:sp>
      <p:sp>
        <p:nvSpPr>
          <p:cNvPr id="5" name="4 Marcador de pie de página"/>
          <p:cNvSpPr>
            <a:spLocks noGrp="1"/>
          </p:cNvSpPr>
          <p:nvPr>
            <p:ph type="ftr" sz="quarter" idx="11"/>
          </p:nvPr>
        </p:nvSpPr>
        <p:spPr>
          <a:xfrm>
            <a:off x="457200" y="6480969"/>
            <a:ext cx="4260056" cy="300831"/>
          </a:xfrm>
        </p:spPr>
        <p:txBody>
          <a:bodyPr/>
          <a:lstStyle/>
          <a:p>
            <a:endParaRPr lang="es-VE"/>
          </a:p>
        </p:txBody>
      </p:sp>
      <p:sp>
        <p:nvSpPr>
          <p:cNvPr id="6" name="5 Marcador de número de diapositiva"/>
          <p:cNvSpPr>
            <a:spLocks noGrp="1"/>
          </p:cNvSpPr>
          <p:nvPr>
            <p:ph type="sldNum" sz="quarter" idx="12"/>
          </p:nvPr>
        </p:nvSpPr>
        <p:spPr/>
        <p:txBody>
          <a:bodyPr/>
          <a:lstStyle/>
          <a:p>
            <a:fld id="{BF543EA3-29AE-46B3-B2FF-F6FED9F45E1C}" type="slidenum">
              <a:rPr lang="es-VE" smtClean="0"/>
              <a:pPr/>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72074E06-2573-4FC8-A764-ED7335461AFE}" type="datetimeFigureOut">
              <a:rPr lang="es-VE" smtClean="0"/>
              <a:pPr/>
              <a:t>15/03/2010</a:t>
            </a:fld>
            <a:endParaRPr lang="es-VE"/>
          </a:p>
        </p:txBody>
      </p:sp>
      <p:sp>
        <p:nvSpPr>
          <p:cNvPr id="5" name="4 Marcador de pie de página"/>
          <p:cNvSpPr>
            <a:spLocks noGrp="1"/>
          </p:cNvSpPr>
          <p:nvPr>
            <p:ph type="ftr" sz="quarter" idx="11"/>
          </p:nvPr>
        </p:nvSpPr>
        <p:spPr>
          <a:xfrm>
            <a:off x="2619376" y="6480969"/>
            <a:ext cx="4260056" cy="300831"/>
          </a:xfrm>
        </p:spPr>
        <p:txBody>
          <a:bodyPr/>
          <a:lstStyle/>
          <a:p>
            <a:endParaRPr lang="es-VE"/>
          </a:p>
        </p:txBody>
      </p:sp>
      <p:sp>
        <p:nvSpPr>
          <p:cNvPr id="6" name="5 Marcador de número de diapositiva"/>
          <p:cNvSpPr>
            <a:spLocks noGrp="1"/>
          </p:cNvSpPr>
          <p:nvPr>
            <p:ph type="sldNum" sz="quarter" idx="12"/>
          </p:nvPr>
        </p:nvSpPr>
        <p:spPr>
          <a:xfrm>
            <a:off x="8451056" y="809624"/>
            <a:ext cx="502920" cy="300831"/>
          </a:xfrm>
        </p:spPr>
        <p:txBody>
          <a:bodyPr/>
          <a:lstStyle/>
          <a:p>
            <a:fld id="{BF543EA3-29AE-46B3-B2FF-F6FED9F45E1C}" type="slidenum">
              <a:rPr lang="es-VE" smtClean="0"/>
              <a:pPr/>
              <a:t>‹Nº›</a:t>
            </a:fld>
            <a:endParaRPr lang="es-VE"/>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72074E06-2573-4FC8-A764-ED7335461AFE}" type="datetimeFigureOut">
              <a:rPr lang="es-VE" smtClean="0"/>
              <a:pPr/>
              <a:t>15/03/2010</a:t>
            </a:fld>
            <a:endParaRPr lang="es-VE"/>
          </a:p>
        </p:txBody>
      </p:sp>
      <p:sp>
        <p:nvSpPr>
          <p:cNvPr id="6" name="5 Marcador de pie de página"/>
          <p:cNvSpPr>
            <a:spLocks noGrp="1"/>
          </p:cNvSpPr>
          <p:nvPr>
            <p:ph type="ftr" sz="quarter" idx="11"/>
          </p:nvPr>
        </p:nvSpPr>
        <p:spPr>
          <a:xfrm>
            <a:off x="457200" y="6480969"/>
            <a:ext cx="4260056" cy="301752"/>
          </a:xfrm>
        </p:spPr>
        <p:txBody>
          <a:bodyPr/>
          <a:lstStyle/>
          <a:p>
            <a:endParaRPr lang="es-VE"/>
          </a:p>
        </p:txBody>
      </p:sp>
      <p:sp>
        <p:nvSpPr>
          <p:cNvPr id="7" name="6 Marcador de número de diapositiva"/>
          <p:cNvSpPr>
            <a:spLocks noGrp="1"/>
          </p:cNvSpPr>
          <p:nvPr>
            <p:ph type="sldNum" sz="quarter" idx="12"/>
          </p:nvPr>
        </p:nvSpPr>
        <p:spPr>
          <a:xfrm>
            <a:off x="7589520" y="6480969"/>
            <a:ext cx="502920" cy="301752"/>
          </a:xfrm>
        </p:spPr>
        <p:txBody>
          <a:bodyPr/>
          <a:lstStyle/>
          <a:p>
            <a:fld id="{BF543EA3-29AE-46B3-B2FF-F6FED9F45E1C}" type="slidenum">
              <a:rPr lang="es-VE" smtClean="0"/>
              <a:pPr/>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72074E06-2573-4FC8-A764-ED7335461AFE}" type="datetimeFigureOut">
              <a:rPr lang="es-VE" smtClean="0"/>
              <a:pPr/>
              <a:t>15/03/2010</a:t>
            </a:fld>
            <a:endParaRPr lang="es-VE"/>
          </a:p>
        </p:txBody>
      </p:sp>
      <p:sp>
        <p:nvSpPr>
          <p:cNvPr id="8" name="7 Marcador de pie de página"/>
          <p:cNvSpPr>
            <a:spLocks noGrp="1"/>
          </p:cNvSpPr>
          <p:nvPr>
            <p:ph type="ftr" sz="quarter" idx="11"/>
          </p:nvPr>
        </p:nvSpPr>
        <p:spPr>
          <a:xfrm>
            <a:off x="457200" y="6480969"/>
            <a:ext cx="4261104" cy="301752"/>
          </a:xfrm>
        </p:spPr>
        <p:txBody>
          <a:bodyPr/>
          <a:lstStyle/>
          <a:p>
            <a:endParaRPr lang="es-VE"/>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BF543EA3-29AE-46B3-B2FF-F6FED9F45E1C}" type="slidenum">
              <a:rPr lang="es-VE" smtClean="0"/>
              <a:pPr/>
              <a:t>‹Nº›</a:t>
            </a:fld>
            <a:endParaRPr lang="es-VE"/>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2074E06-2573-4FC8-A764-ED7335461AFE}" type="datetimeFigureOut">
              <a:rPr lang="es-VE" smtClean="0"/>
              <a:pPr/>
              <a:t>15/03/2010</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BF543EA3-29AE-46B3-B2FF-F6FED9F45E1C}" type="slidenum">
              <a:rPr lang="es-VE" smtClean="0"/>
              <a:pPr/>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72074E06-2573-4FC8-A764-ED7335461AFE}" type="datetimeFigureOut">
              <a:rPr lang="es-VE" smtClean="0"/>
              <a:pPr/>
              <a:t>15/03/2010</a:t>
            </a:fld>
            <a:endParaRPr lang="es-VE"/>
          </a:p>
        </p:txBody>
      </p:sp>
      <p:sp>
        <p:nvSpPr>
          <p:cNvPr id="3" name="2 Marcador de pie de página"/>
          <p:cNvSpPr>
            <a:spLocks noGrp="1"/>
          </p:cNvSpPr>
          <p:nvPr>
            <p:ph type="ftr" sz="quarter" idx="11"/>
          </p:nvPr>
        </p:nvSpPr>
        <p:spPr>
          <a:xfrm>
            <a:off x="457200" y="6481890"/>
            <a:ext cx="4260056" cy="300831"/>
          </a:xfrm>
        </p:spPr>
        <p:txBody>
          <a:bodyPr/>
          <a:lstStyle/>
          <a:p>
            <a:endParaRPr lang="es-VE"/>
          </a:p>
        </p:txBody>
      </p:sp>
      <p:sp>
        <p:nvSpPr>
          <p:cNvPr id="4" name="3 Marcador de número de diapositiva"/>
          <p:cNvSpPr>
            <a:spLocks noGrp="1"/>
          </p:cNvSpPr>
          <p:nvPr>
            <p:ph type="sldNum" sz="quarter" idx="12"/>
          </p:nvPr>
        </p:nvSpPr>
        <p:spPr>
          <a:xfrm>
            <a:off x="7589520" y="6480969"/>
            <a:ext cx="502920" cy="301752"/>
          </a:xfrm>
        </p:spPr>
        <p:txBody>
          <a:bodyPr/>
          <a:lstStyle/>
          <a:p>
            <a:fld id="{BF543EA3-29AE-46B3-B2FF-F6FED9F45E1C}" type="slidenum">
              <a:rPr lang="es-VE" smtClean="0"/>
              <a:pPr/>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72074E06-2573-4FC8-A764-ED7335461AFE}" type="datetimeFigureOut">
              <a:rPr lang="es-VE" smtClean="0"/>
              <a:pPr/>
              <a:t>15/03/2010</a:t>
            </a:fld>
            <a:endParaRPr lang="es-VE"/>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VE"/>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BF543EA3-29AE-46B3-B2FF-F6FED9F45E1C}" type="slidenum">
              <a:rPr lang="es-VE" smtClean="0"/>
              <a:pPr/>
              <a:t>‹Nº›</a:t>
            </a:fld>
            <a:endParaRPr lang="es-VE"/>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72074E06-2573-4FC8-A764-ED7335461AFE}" type="datetimeFigureOut">
              <a:rPr lang="es-VE" smtClean="0"/>
              <a:pPr/>
              <a:t>15/03/2010</a:t>
            </a:fld>
            <a:endParaRPr lang="es-VE"/>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VE"/>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BF543EA3-29AE-46B3-B2FF-F6FED9F45E1C}" type="slidenum">
              <a:rPr lang="es-VE" smtClean="0"/>
              <a:pPr/>
              <a:t>‹Nº›</a:t>
            </a:fld>
            <a:endParaRPr lang="es-VE"/>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2074E06-2573-4FC8-A764-ED7335461AFE}" type="datetimeFigureOut">
              <a:rPr lang="es-VE" smtClean="0"/>
              <a:pPr/>
              <a:t>15/03/2010</a:t>
            </a:fld>
            <a:endParaRPr lang="es-VE"/>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VE"/>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F543EA3-29AE-46B3-B2FF-F6FED9F45E1C}" type="slidenum">
              <a:rPr lang="es-VE" smtClean="0"/>
              <a:pPr/>
              <a:t>‹Nº›</a:t>
            </a:fld>
            <a:endParaRPr lang="es-VE"/>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Jettying"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youtube.com/watch?v=iA7qyxWPx6I&amp;feature=related"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88" y="4714884"/>
            <a:ext cx="7772400" cy="1470025"/>
          </a:xfrm>
        </p:spPr>
        <p:txBody>
          <a:bodyPr/>
          <a:lstStyle/>
          <a:p>
            <a:r>
              <a:rPr lang="es-VE" dirty="0" smtClean="0"/>
              <a:t>FRAMED STRUCTURE</a:t>
            </a:r>
            <a:endParaRPr lang="es-VE" dirty="0"/>
          </a:p>
        </p:txBody>
      </p:sp>
      <p:sp>
        <p:nvSpPr>
          <p:cNvPr id="3" name="2 Subtítulo"/>
          <p:cNvSpPr>
            <a:spLocks noGrp="1"/>
          </p:cNvSpPr>
          <p:nvPr>
            <p:ph type="subTitle" idx="1"/>
          </p:nvPr>
        </p:nvSpPr>
        <p:spPr>
          <a:xfrm>
            <a:off x="571472" y="214290"/>
            <a:ext cx="6400800" cy="1928826"/>
          </a:xfrm>
        </p:spPr>
        <p:txBody>
          <a:bodyPr>
            <a:normAutofit/>
          </a:bodyPr>
          <a:lstStyle/>
          <a:p>
            <a:pPr algn="l"/>
            <a:r>
              <a:rPr lang="en-US" sz="2400" b="1" dirty="0" smtClean="0"/>
              <a:t>Universidad </a:t>
            </a:r>
            <a:r>
              <a:rPr lang="en-US" sz="2400" b="1" dirty="0" err="1" smtClean="0"/>
              <a:t>Simón</a:t>
            </a:r>
            <a:r>
              <a:rPr lang="en-US" sz="2400" b="1" dirty="0" smtClean="0"/>
              <a:t> Bolívar</a:t>
            </a:r>
          </a:p>
          <a:p>
            <a:pPr algn="l"/>
            <a:r>
              <a:rPr lang="en-US" sz="2400" b="1" dirty="0" smtClean="0"/>
              <a:t>January – March 2010</a:t>
            </a:r>
          </a:p>
          <a:p>
            <a:pPr algn="l"/>
            <a:r>
              <a:rPr lang="en-US" sz="2400" b="1" dirty="0" smtClean="0"/>
              <a:t>English 2</a:t>
            </a:r>
          </a:p>
          <a:p>
            <a:pPr algn="l"/>
            <a:r>
              <a:rPr lang="en-US" sz="2400" b="1" dirty="0" smtClean="0"/>
              <a:t>Student: </a:t>
            </a:r>
            <a:r>
              <a:rPr lang="en-US" sz="2400" b="1" dirty="0" err="1" smtClean="0"/>
              <a:t>Dafne</a:t>
            </a:r>
            <a:r>
              <a:rPr lang="en-US" sz="2400" b="1" dirty="0" smtClean="0"/>
              <a:t> </a:t>
            </a:r>
            <a:r>
              <a:rPr lang="en-US" sz="2400" b="1" dirty="0" err="1" smtClean="0"/>
              <a:t>Pozo</a:t>
            </a:r>
            <a:endParaRPr lang="en-US" sz="2400" b="1" dirty="0"/>
          </a:p>
        </p:txBody>
      </p:sp>
      <p:pic>
        <p:nvPicPr>
          <p:cNvPr id="7170" name="Picture 2" descr="http://www.textualcreations.ca/Framed%20Structure%20Tutorial%20Cover_1000.jpg"/>
          <p:cNvPicPr>
            <a:picLocks noChangeAspect="1" noChangeArrowheads="1"/>
          </p:cNvPicPr>
          <p:nvPr/>
        </p:nvPicPr>
        <p:blipFill>
          <a:blip r:embed="rId2" cstate="print"/>
          <a:srcRect/>
          <a:stretch>
            <a:fillRect/>
          </a:stretch>
        </p:blipFill>
        <p:spPr bwMode="auto">
          <a:xfrm>
            <a:off x="5857885" y="214290"/>
            <a:ext cx="3071833" cy="397816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acsengineeringinc.com/sitebuilder/images/OldHouse-630x487.jpg"/>
          <p:cNvPicPr>
            <a:picLocks noChangeAspect="1" noChangeArrowheads="1"/>
          </p:cNvPicPr>
          <p:nvPr/>
        </p:nvPicPr>
        <p:blipFill>
          <a:blip r:embed="rId2" cstate="print"/>
          <a:srcRect/>
          <a:stretch>
            <a:fillRect/>
          </a:stretch>
        </p:blipFill>
        <p:spPr bwMode="auto">
          <a:xfrm>
            <a:off x="5048302" y="357167"/>
            <a:ext cx="3881415" cy="3000396"/>
          </a:xfrm>
          <a:prstGeom prst="rect">
            <a:avLst/>
          </a:prstGeom>
          <a:noFill/>
        </p:spPr>
      </p:pic>
      <p:sp>
        <p:nvSpPr>
          <p:cNvPr id="2" name="1 Título"/>
          <p:cNvSpPr>
            <a:spLocks noGrp="1"/>
          </p:cNvSpPr>
          <p:nvPr>
            <p:ph type="title"/>
          </p:nvPr>
        </p:nvSpPr>
        <p:spPr/>
        <p:txBody>
          <a:bodyPr/>
          <a:lstStyle/>
          <a:p>
            <a:r>
              <a:rPr lang="en-US" dirty="0" smtClean="0"/>
              <a:t>Introduction</a:t>
            </a:r>
            <a:endParaRPr lang="en-US" dirty="0"/>
          </a:p>
        </p:txBody>
      </p:sp>
      <p:sp>
        <p:nvSpPr>
          <p:cNvPr id="3" name="2 Marcador de contenido"/>
          <p:cNvSpPr>
            <a:spLocks noGrp="1"/>
          </p:cNvSpPr>
          <p:nvPr>
            <p:ph idx="1"/>
          </p:nvPr>
        </p:nvSpPr>
        <p:spPr>
          <a:xfrm>
            <a:off x="-32" y="2189142"/>
            <a:ext cx="7686700" cy="4383130"/>
          </a:xfrm>
        </p:spPr>
        <p:txBody>
          <a:bodyPr>
            <a:normAutofit/>
          </a:bodyPr>
          <a:lstStyle/>
          <a:p>
            <a:r>
              <a:rPr lang="en-US" sz="2200" dirty="0" smtClean="0"/>
              <a:t>A framed structure </a:t>
            </a:r>
          </a:p>
          <a:p>
            <a:pPr>
              <a:buNone/>
            </a:pPr>
            <a:r>
              <a:rPr lang="en-US" sz="2200" dirty="0" smtClean="0"/>
              <a:t>     is a structure supported </a:t>
            </a:r>
            <a:br>
              <a:rPr lang="en-US" sz="2200" dirty="0" smtClean="0"/>
            </a:br>
            <a:r>
              <a:rPr lang="en-US" sz="2200" dirty="0" smtClean="0"/>
              <a:t>mainly by skeleton.</a:t>
            </a:r>
          </a:p>
          <a:p>
            <a:endParaRPr lang="en-US" sz="2200" dirty="0" smtClean="0"/>
          </a:p>
          <a:p>
            <a:pPr>
              <a:buNone/>
            </a:pPr>
            <a:endParaRPr lang="en-US" sz="2200" dirty="0" smtClean="0"/>
          </a:p>
          <a:p>
            <a:pPr>
              <a:buNone/>
            </a:pPr>
            <a:endParaRPr lang="en-US" sz="2200" dirty="0" smtClean="0"/>
          </a:p>
          <a:p>
            <a:r>
              <a:rPr lang="en-US" sz="2200" dirty="0" smtClean="0"/>
              <a:t>Rigid </a:t>
            </a:r>
            <a:r>
              <a:rPr lang="en-US" sz="2200" dirty="0" smtClean="0"/>
              <a:t>frames have fixed joints that </a:t>
            </a:r>
            <a:r>
              <a:rPr lang="en-US" sz="2200" dirty="0" smtClean="0"/>
              <a:t>enable</a:t>
            </a:r>
            <a:br>
              <a:rPr lang="en-US" sz="2200" dirty="0" smtClean="0"/>
            </a:br>
            <a:r>
              <a:rPr lang="en-US" sz="2200" dirty="0" smtClean="0"/>
              <a:t>the </a:t>
            </a:r>
            <a:r>
              <a:rPr lang="en-US" sz="2200" dirty="0" smtClean="0"/>
              <a:t>frames to resist lateral forces; other frames require diagonal bracing or   shear walls and diaphragms for lateral stability. </a:t>
            </a:r>
            <a:r>
              <a:rPr lang="es-VE" sz="2200" dirty="0" err="1" smtClean="0"/>
              <a:t>The</a:t>
            </a:r>
            <a:r>
              <a:rPr lang="es-VE" sz="2200" dirty="0" smtClean="0"/>
              <a:t> </a:t>
            </a:r>
            <a:r>
              <a:rPr lang="es-VE" sz="2200" dirty="0" err="1" smtClean="0"/>
              <a:t>framed</a:t>
            </a:r>
            <a:r>
              <a:rPr lang="es-VE" sz="2200" dirty="0" smtClean="0"/>
              <a:t> </a:t>
            </a:r>
            <a:r>
              <a:rPr lang="es-VE" sz="2200" dirty="0" err="1" smtClean="0"/>
              <a:t>Structure</a:t>
            </a:r>
            <a:r>
              <a:rPr lang="es-VE" sz="2200" dirty="0" smtClean="0"/>
              <a:t> </a:t>
            </a:r>
            <a:r>
              <a:rPr lang="es-VE" sz="2200" dirty="0" err="1" smtClean="0"/>
              <a:t>function</a:t>
            </a:r>
            <a:r>
              <a:rPr lang="es-VE" sz="2200" dirty="0" smtClean="0"/>
              <a:t> </a:t>
            </a:r>
            <a:r>
              <a:rPr lang="es-VE" sz="2200" dirty="0" err="1" smtClean="0"/>
              <a:t>is</a:t>
            </a:r>
            <a:r>
              <a:rPr lang="es-VE" sz="2200" dirty="0" smtClean="0"/>
              <a:t> </a:t>
            </a:r>
            <a:r>
              <a:rPr lang="es-VE" sz="2200" dirty="0" err="1" smtClean="0"/>
              <a:t>stability</a:t>
            </a:r>
            <a:r>
              <a:rPr lang="es-VE" sz="2200" dirty="0" smtClean="0"/>
              <a:t> </a:t>
            </a:r>
            <a:r>
              <a:rPr lang="es-VE" sz="2200" dirty="0" err="1" smtClean="0"/>
              <a:t>or</a:t>
            </a:r>
            <a:r>
              <a:rPr lang="es-VE" sz="2200" dirty="0" smtClean="0"/>
              <a:t> </a:t>
            </a:r>
            <a:r>
              <a:rPr lang="es-VE" sz="2200" dirty="0" err="1" smtClean="0"/>
              <a:t>statically</a:t>
            </a:r>
            <a:r>
              <a:rPr lang="es-VE" sz="2200" dirty="0" smtClean="0"/>
              <a:t> </a:t>
            </a:r>
            <a:r>
              <a:rPr lang="es-VE" sz="2200" dirty="0" err="1" smtClean="0"/>
              <a:t>the</a:t>
            </a:r>
            <a:r>
              <a:rPr lang="es-VE" sz="2200" dirty="0" smtClean="0"/>
              <a:t> </a:t>
            </a:r>
            <a:r>
              <a:rPr lang="es-VE" sz="2200" dirty="0" err="1" smtClean="0"/>
              <a:t>construction</a:t>
            </a:r>
            <a:r>
              <a:rPr lang="es-VE" sz="2200" dirty="0" smtClean="0"/>
              <a:t>.</a:t>
            </a:r>
          </a:p>
          <a:p>
            <a:endParaRPr lang="en-US" dirty="0"/>
          </a:p>
        </p:txBody>
      </p:sp>
      <p:pic>
        <p:nvPicPr>
          <p:cNvPr id="3078" name="Picture 6" descr="http://t0.gstatic.com/images?q=tbn:R8dI1xK73mfCzM:http://www.envinity.com/assets/images/kingpostjoinery340x520.jpg"/>
          <p:cNvPicPr>
            <a:picLocks noChangeAspect="1" noChangeArrowheads="1"/>
          </p:cNvPicPr>
          <p:nvPr/>
        </p:nvPicPr>
        <p:blipFill>
          <a:blip r:embed="rId3" cstate="print"/>
          <a:srcRect/>
          <a:stretch>
            <a:fillRect/>
          </a:stretch>
        </p:blipFill>
        <p:spPr bwMode="auto">
          <a:xfrm>
            <a:off x="7929586" y="4214818"/>
            <a:ext cx="1031761" cy="157163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History</a:t>
            </a:r>
            <a:endParaRPr lang="en-US" dirty="0"/>
          </a:p>
        </p:txBody>
      </p:sp>
      <p:pic>
        <p:nvPicPr>
          <p:cNvPr id="6145" name="Picture 1" descr="image003"/>
          <p:cNvPicPr>
            <a:picLocks noChangeAspect="1" noChangeArrowheads="1"/>
          </p:cNvPicPr>
          <p:nvPr/>
        </p:nvPicPr>
        <p:blipFill>
          <a:blip r:embed="rId2" cstate="print"/>
          <a:srcRect/>
          <a:stretch>
            <a:fillRect/>
          </a:stretch>
        </p:blipFill>
        <p:spPr bwMode="auto">
          <a:xfrm>
            <a:off x="142844" y="1766861"/>
            <a:ext cx="2214578" cy="1765243"/>
          </a:xfrm>
          <a:prstGeom prst="rect">
            <a:avLst/>
          </a:prstGeom>
          <a:noFill/>
          <a:ln w="9525">
            <a:noFill/>
            <a:miter lim="800000"/>
            <a:headEnd/>
            <a:tailEnd/>
          </a:ln>
        </p:spPr>
      </p:pic>
      <p:pic>
        <p:nvPicPr>
          <p:cNvPr id="6146" name="Picture 2" descr="11_22"/>
          <p:cNvPicPr>
            <a:picLocks noChangeAspect="1" noChangeArrowheads="1"/>
          </p:cNvPicPr>
          <p:nvPr/>
        </p:nvPicPr>
        <p:blipFill>
          <a:blip r:embed="rId3" cstate="print"/>
          <a:srcRect/>
          <a:stretch>
            <a:fillRect/>
          </a:stretch>
        </p:blipFill>
        <p:spPr bwMode="auto">
          <a:xfrm>
            <a:off x="2357422" y="1714488"/>
            <a:ext cx="2428892" cy="1838323"/>
          </a:xfrm>
          <a:prstGeom prst="rect">
            <a:avLst/>
          </a:prstGeom>
          <a:noFill/>
          <a:ln w="9525">
            <a:noFill/>
            <a:miter lim="800000"/>
            <a:headEnd/>
            <a:tailEnd/>
          </a:ln>
        </p:spPr>
      </p:pic>
      <p:sp>
        <p:nvSpPr>
          <p:cNvPr id="6" name="5 Rectángulo"/>
          <p:cNvSpPr/>
          <p:nvPr/>
        </p:nvSpPr>
        <p:spPr>
          <a:xfrm>
            <a:off x="2214546" y="3559734"/>
            <a:ext cx="2699778" cy="369332"/>
          </a:xfrm>
          <a:prstGeom prst="rect">
            <a:avLst/>
          </a:prstGeom>
        </p:spPr>
        <p:txBody>
          <a:bodyPr wrap="none">
            <a:spAutoFit/>
          </a:bodyPr>
          <a:lstStyle/>
          <a:p>
            <a:r>
              <a:rPr lang="es-VE" i="1" dirty="0" err="1" smtClean="0"/>
              <a:t>Prehistoric</a:t>
            </a:r>
            <a:r>
              <a:rPr lang="es-VE" i="1" dirty="0" smtClean="0"/>
              <a:t> </a:t>
            </a:r>
            <a:r>
              <a:rPr lang="es-VE" i="1" dirty="0" err="1" smtClean="0"/>
              <a:t>Edifications</a:t>
            </a:r>
            <a:r>
              <a:rPr lang="es-VE" i="1" dirty="0" smtClean="0"/>
              <a:t> </a:t>
            </a:r>
            <a:endParaRPr lang="es-VE" dirty="0"/>
          </a:p>
        </p:txBody>
      </p:sp>
      <p:pic>
        <p:nvPicPr>
          <p:cNvPr id="6147" name="Picture 3" descr="Kheops-Pyramid"/>
          <p:cNvPicPr>
            <a:picLocks noChangeAspect="1" noChangeArrowheads="1"/>
          </p:cNvPicPr>
          <p:nvPr/>
        </p:nvPicPr>
        <p:blipFill>
          <a:blip r:embed="rId4" cstate="print"/>
          <a:srcRect/>
          <a:stretch>
            <a:fillRect/>
          </a:stretch>
        </p:blipFill>
        <p:spPr bwMode="auto">
          <a:xfrm>
            <a:off x="5715008" y="1643050"/>
            <a:ext cx="3033463" cy="1857388"/>
          </a:xfrm>
          <a:prstGeom prst="rect">
            <a:avLst/>
          </a:prstGeom>
          <a:noFill/>
          <a:ln w="9525">
            <a:noFill/>
            <a:miter lim="800000"/>
            <a:headEnd/>
            <a:tailEnd/>
          </a:ln>
        </p:spPr>
      </p:pic>
      <p:sp>
        <p:nvSpPr>
          <p:cNvPr id="9" name="8 CuadroTexto"/>
          <p:cNvSpPr txBox="1"/>
          <p:nvPr/>
        </p:nvSpPr>
        <p:spPr>
          <a:xfrm>
            <a:off x="5929322" y="3500438"/>
            <a:ext cx="2857520" cy="369332"/>
          </a:xfrm>
          <a:prstGeom prst="rect">
            <a:avLst/>
          </a:prstGeom>
          <a:noFill/>
        </p:spPr>
        <p:txBody>
          <a:bodyPr wrap="square" rtlCol="0">
            <a:spAutoFit/>
          </a:bodyPr>
          <a:lstStyle/>
          <a:p>
            <a:r>
              <a:rPr lang="es-VE" dirty="0" smtClean="0"/>
              <a:t>Great </a:t>
            </a:r>
            <a:r>
              <a:rPr lang="es-VE" dirty="0" err="1" smtClean="0"/>
              <a:t>Pyramid</a:t>
            </a:r>
            <a:r>
              <a:rPr lang="es-VE" dirty="0" smtClean="0"/>
              <a:t> of </a:t>
            </a:r>
            <a:r>
              <a:rPr lang="es-VE" dirty="0" err="1" smtClean="0"/>
              <a:t>Giza</a:t>
            </a:r>
            <a:endParaRPr lang="es-VE" dirty="0"/>
          </a:p>
        </p:txBody>
      </p:sp>
      <p:pic>
        <p:nvPicPr>
          <p:cNvPr id="6148" name="Picture 4" descr="2tours_bologne_082005"/>
          <p:cNvPicPr>
            <a:picLocks noChangeAspect="1" noChangeArrowheads="1"/>
          </p:cNvPicPr>
          <p:nvPr/>
        </p:nvPicPr>
        <p:blipFill>
          <a:blip r:embed="rId5" cstate="print"/>
          <a:srcRect/>
          <a:stretch>
            <a:fillRect/>
          </a:stretch>
        </p:blipFill>
        <p:spPr bwMode="auto">
          <a:xfrm>
            <a:off x="357158" y="4214818"/>
            <a:ext cx="1071570" cy="1966723"/>
          </a:xfrm>
          <a:prstGeom prst="rect">
            <a:avLst/>
          </a:prstGeom>
          <a:noFill/>
          <a:ln w="9525">
            <a:noFill/>
            <a:miter lim="800000"/>
            <a:headEnd/>
            <a:tailEnd/>
          </a:ln>
        </p:spPr>
      </p:pic>
      <p:pic>
        <p:nvPicPr>
          <p:cNvPr id="6149" name="Picture 5" descr="Eiffel_tower_and_the_seine_at_night"/>
          <p:cNvPicPr>
            <a:picLocks noChangeAspect="1" noChangeArrowheads="1"/>
          </p:cNvPicPr>
          <p:nvPr/>
        </p:nvPicPr>
        <p:blipFill>
          <a:blip r:embed="rId6" cstate="print"/>
          <a:srcRect/>
          <a:stretch>
            <a:fillRect/>
          </a:stretch>
        </p:blipFill>
        <p:spPr bwMode="auto">
          <a:xfrm>
            <a:off x="2500298" y="4214818"/>
            <a:ext cx="2643206" cy="1986315"/>
          </a:xfrm>
          <a:prstGeom prst="rect">
            <a:avLst/>
          </a:prstGeom>
          <a:noFill/>
          <a:ln w="9525">
            <a:noFill/>
            <a:miter lim="800000"/>
            <a:headEnd/>
            <a:tailEnd/>
          </a:ln>
        </p:spPr>
      </p:pic>
      <p:pic>
        <p:nvPicPr>
          <p:cNvPr id="6150" name="Picture 6" descr="Curvy glass and metal structure framing historic Saint-Eustache church. Paris, France"/>
          <p:cNvPicPr>
            <a:picLocks noChangeAspect="1" noChangeArrowheads="1"/>
          </p:cNvPicPr>
          <p:nvPr/>
        </p:nvPicPr>
        <p:blipFill>
          <a:blip r:embed="rId7" cstate="print"/>
          <a:srcRect/>
          <a:stretch>
            <a:fillRect/>
          </a:stretch>
        </p:blipFill>
        <p:spPr bwMode="auto">
          <a:xfrm>
            <a:off x="6429388" y="4143380"/>
            <a:ext cx="1392739" cy="2033570"/>
          </a:xfrm>
          <a:prstGeom prst="rect">
            <a:avLst/>
          </a:prstGeom>
          <a:noFill/>
          <a:ln w="9525">
            <a:noFill/>
            <a:miter lim="800000"/>
            <a:headEnd/>
            <a:tailEnd/>
          </a:ln>
        </p:spPr>
      </p:pic>
      <p:sp>
        <p:nvSpPr>
          <p:cNvPr id="13" name="12 Rectángulo"/>
          <p:cNvSpPr/>
          <p:nvPr/>
        </p:nvSpPr>
        <p:spPr>
          <a:xfrm>
            <a:off x="6340059" y="6143644"/>
            <a:ext cx="2803973" cy="646331"/>
          </a:xfrm>
          <a:prstGeom prst="rect">
            <a:avLst/>
          </a:prstGeom>
        </p:spPr>
        <p:txBody>
          <a:bodyPr wrap="none">
            <a:spAutoFit/>
          </a:bodyPr>
          <a:lstStyle/>
          <a:p>
            <a:r>
              <a:rPr lang="en-US" dirty="0" smtClean="0"/>
              <a:t>Saint-Eustache church. </a:t>
            </a:r>
            <a:endParaRPr lang="en-US" dirty="0" smtClean="0"/>
          </a:p>
          <a:p>
            <a:r>
              <a:rPr lang="es-ES" dirty="0" smtClean="0"/>
              <a:t>Paris</a:t>
            </a:r>
            <a:r>
              <a:rPr lang="es-ES" dirty="0" smtClean="0"/>
              <a:t>, France </a:t>
            </a:r>
            <a:endParaRPr lang="es-VE" dirty="0"/>
          </a:p>
        </p:txBody>
      </p:sp>
      <p:sp>
        <p:nvSpPr>
          <p:cNvPr id="15" name="14 CuadroTexto"/>
          <p:cNvSpPr txBox="1"/>
          <p:nvPr/>
        </p:nvSpPr>
        <p:spPr>
          <a:xfrm>
            <a:off x="3143240" y="6215082"/>
            <a:ext cx="2000264" cy="369332"/>
          </a:xfrm>
          <a:prstGeom prst="rect">
            <a:avLst/>
          </a:prstGeom>
          <a:noFill/>
        </p:spPr>
        <p:txBody>
          <a:bodyPr wrap="square" rtlCol="0">
            <a:spAutoFit/>
          </a:bodyPr>
          <a:lstStyle/>
          <a:p>
            <a:r>
              <a:rPr lang="es-VE" dirty="0" err="1" smtClean="0"/>
              <a:t>The</a:t>
            </a:r>
            <a:r>
              <a:rPr lang="es-VE" dirty="0" smtClean="0"/>
              <a:t> Eiffel </a:t>
            </a:r>
            <a:r>
              <a:rPr lang="es-VE" dirty="0" err="1" smtClean="0"/>
              <a:t>Tower</a:t>
            </a:r>
            <a:endParaRPr lang="es-VE" dirty="0"/>
          </a:p>
        </p:txBody>
      </p:sp>
      <p:sp>
        <p:nvSpPr>
          <p:cNvPr id="17" name="16 CuadroTexto"/>
          <p:cNvSpPr txBox="1"/>
          <p:nvPr/>
        </p:nvSpPr>
        <p:spPr>
          <a:xfrm>
            <a:off x="214282" y="6140255"/>
            <a:ext cx="2071702" cy="646331"/>
          </a:xfrm>
          <a:prstGeom prst="rect">
            <a:avLst/>
          </a:prstGeom>
          <a:noFill/>
        </p:spPr>
        <p:txBody>
          <a:bodyPr wrap="square" rtlCol="0">
            <a:spAutoFit/>
          </a:bodyPr>
          <a:lstStyle/>
          <a:p>
            <a:r>
              <a:rPr lang="es-VE" dirty="0" err="1" smtClean="0"/>
              <a:t>Two</a:t>
            </a:r>
            <a:r>
              <a:rPr lang="es-VE" dirty="0" smtClean="0"/>
              <a:t> </a:t>
            </a:r>
            <a:r>
              <a:rPr lang="es-VE" dirty="0" err="1" smtClean="0"/>
              <a:t>Towers</a:t>
            </a:r>
            <a:r>
              <a:rPr lang="es-VE" dirty="0" smtClean="0"/>
              <a:t> of </a:t>
            </a:r>
            <a:r>
              <a:rPr lang="es-VE" dirty="0" err="1" smtClean="0"/>
              <a:t>Bologna</a:t>
            </a:r>
            <a:endParaRPr lang="es-V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Kinds of framed structure</a:t>
            </a:r>
            <a:endParaRPr lang="en-US" dirty="0"/>
          </a:p>
        </p:txBody>
      </p:sp>
      <p:sp>
        <p:nvSpPr>
          <p:cNvPr id="3" name="2 Marcador de contenido"/>
          <p:cNvSpPr>
            <a:spLocks noGrp="1"/>
          </p:cNvSpPr>
          <p:nvPr>
            <p:ph idx="1"/>
          </p:nvPr>
        </p:nvSpPr>
        <p:spPr>
          <a:xfrm>
            <a:off x="3714744" y="1285860"/>
            <a:ext cx="5043494" cy="4572000"/>
          </a:xfrm>
        </p:spPr>
        <p:txBody>
          <a:bodyPr/>
          <a:lstStyle/>
          <a:p>
            <a:pPr>
              <a:buNone/>
            </a:pPr>
            <a:endParaRPr lang="es-VE" dirty="0" smtClean="0"/>
          </a:p>
          <a:p>
            <a:r>
              <a:rPr lang="es-VE" dirty="0" err="1" smtClean="0"/>
              <a:t>Jetties</a:t>
            </a:r>
            <a:endParaRPr lang="es-VE" dirty="0" smtClean="0"/>
          </a:p>
          <a:p>
            <a:endParaRPr lang="es-VE" dirty="0" smtClean="0"/>
          </a:p>
        </p:txBody>
      </p:sp>
      <p:pic>
        <p:nvPicPr>
          <p:cNvPr id="4097" name="Picture 1" descr="220px-DoubleJettiedBuilding"/>
          <p:cNvPicPr>
            <a:picLocks noChangeAspect="1" noChangeArrowheads="1"/>
          </p:cNvPicPr>
          <p:nvPr/>
        </p:nvPicPr>
        <p:blipFill>
          <a:blip r:embed="rId2" cstate="print"/>
          <a:srcRect/>
          <a:stretch>
            <a:fillRect/>
          </a:stretch>
        </p:blipFill>
        <p:spPr bwMode="auto">
          <a:xfrm>
            <a:off x="500034" y="2478875"/>
            <a:ext cx="2357454" cy="3236141"/>
          </a:xfrm>
          <a:prstGeom prst="rect">
            <a:avLst/>
          </a:prstGeom>
          <a:noFill/>
          <a:ln w="9525">
            <a:noFill/>
            <a:miter lim="800000"/>
            <a:headEnd/>
            <a:tailEnd/>
          </a:ln>
        </p:spPr>
      </p:pic>
      <p:sp>
        <p:nvSpPr>
          <p:cNvPr id="4098" name="Rectangle 2"/>
          <p:cNvSpPr>
            <a:spLocks noChangeArrowheads="1"/>
          </p:cNvSpPr>
          <p:nvPr/>
        </p:nvSpPr>
        <p:spPr bwMode="auto">
          <a:xfrm>
            <a:off x="428596" y="5950225"/>
            <a:ext cx="48577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Projecting</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hlinkClick r:id="rId3" tooltip="Jettying"/>
              </a:rPr>
              <a:t>jettied</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3" tooltip="Jettying"/>
              </a:rPr>
              <a:t>"</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upper</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stories</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of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an</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English</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half-timbered</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village</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terraced</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house</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The</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jetties</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are </a:t>
            </a:r>
            <a:r>
              <a:rPr kumimoji="0" lang="es-VE"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plainly</a:t>
            </a:r>
            <a:r>
              <a:rPr kumimoji="0" lang="es-VE"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visible.</a:t>
            </a:r>
            <a:endParaRPr kumimoji="0" lang="es-V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9" name="Rectangle 3"/>
          <p:cNvSpPr>
            <a:spLocks noChangeArrowheads="1"/>
          </p:cNvSpPr>
          <p:nvPr/>
        </p:nvSpPr>
        <p:spPr bwMode="auto">
          <a:xfrm>
            <a:off x="5143504" y="2677065"/>
            <a:ext cx="3714776"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latin typeface="Arial" pitchFamily="34" charset="0"/>
                <a:ea typeface="Times New Roman" pitchFamily="18" charset="0"/>
                <a:cs typeface="Arial" pitchFamily="34" charset="0"/>
              </a:rPr>
              <a:t> </a:t>
            </a:r>
            <a:r>
              <a:rPr lang="en-US" sz="1600" dirty="0" smtClean="0">
                <a:latin typeface="Arial" pitchFamily="34" charset="0"/>
                <a:ea typeface="Times New Roman" pitchFamily="18" charset="0"/>
                <a:cs typeface="Arial" pitchFamily="34" charset="0"/>
              </a:rPr>
              <a:t>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 </a:t>
            </a:r>
            <a:r>
              <a:rPr kumimoji="0" lang="en-US" sz="16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jetty</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 an upper floor that depends on a cantilever system in which a horizontal beam, the jetty </a:t>
            </a:r>
            <a:r>
              <a:rPr kumimoji="0" lang="en-US" sz="16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bressummer</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on which the wall above rests, projects outward beyond the floor below.</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Kinds of framed structure</a:t>
            </a:r>
            <a:endParaRPr lang="en-US" dirty="0"/>
          </a:p>
        </p:txBody>
      </p:sp>
      <p:sp>
        <p:nvSpPr>
          <p:cNvPr id="3" name="2 Marcador de contenido"/>
          <p:cNvSpPr>
            <a:spLocks noGrp="1"/>
          </p:cNvSpPr>
          <p:nvPr>
            <p:ph idx="1"/>
          </p:nvPr>
        </p:nvSpPr>
        <p:spPr>
          <a:xfrm>
            <a:off x="457200" y="1428736"/>
            <a:ext cx="8229600" cy="1214446"/>
          </a:xfrm>
        </p:spPr>
        <p:txBody>
          <a:bodyPr/>
          <a:lstStyle/>
          <a:p>
            <a:pPr>
              <a:buNone/>
            </a:pPr>
            <a:endParaRPr lang="es-VE" dirty="0" smtClean="0"/>
          </a:p>
          <a:p>
            <a:r>
              <a:rPr lang="es-VE" dirty="0" err="1" smtClean="0"/>
              <a:t>Timbers</a:t>
            </a:r>
            <a:endParaRPr lang="es-VE" dirty="0" smtClean="0"/>
          </a:p>
          <a:p>
            <a:pPr>
              <a:buNone/>
            </a:pPr>
            <a:endParaRPr lang="es-VE" dirty="0" smtClean="0"/>
          </a:p>
        </p:txBody>
      </p:sp>
      <p:pic>
        <p:nvPicPr>
          <p:cNvPr id="21506" name="Picture 2" descr="220px-Timber_frame_detail"/>
          <p:cNvPicPr>
            <a:picLocks noChangeAspect="1" noChangeArrowheads="1"/>
          </p:cNvPicPr>
          <p:nvPr/>
        </p:nvPicPr>
        <p:blipFill>
          <a:blip r:embed="rId2" cstate="print"/>
          <a:srcRect/>
          <a:stretch>
            <a:fillRect/>
          </a:stretch>
        </p:blipFill>
        <p:spPr bwMode="auto">
          <a:xfrm>
            <a:off x="5479598" y="1571612"/>
            <a:ext cx="3164368" cy="2143140"/>
          </a:xfrm>
          <a:prstGeom prst="rect">
            <a:avLst/>
          </a:prstGeom>
          <a:noFill/>
          <a:ln w="9525">
            <a:noFill/>
            <a:miter lim="800000"/>
            <a:headEnd/>
            <a:tailEnd/>
          </a:ln>
        </p:spPr>
      </p:pic>
      <p:sp>
        <p:nvSpPr>
          <p:cNvPr id="21507" name="Rectangle 3"/>
          <p:cNvSpPr>
            <a:spLocks noChangeArrowheads="1"/>
          </p:cNvSpPr>
          <p:nvPr/>
        </p:nvSpPr>
        <p:spPr bwMode="auto">
          <a:xfrm>
            <a:off x="5500694" y="3714752"/>
            <a:ext cx="328614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VE" sz="12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Porch</a:t>
            </a:r>
            <a:r>
              <a:rPr kumimoji="0" lang="es-VE"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of a </a:t>
            </a:r>
            <a:r>
              <a:rPr kumimoji="0" lang="es-VE" sz="12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modern</a:t>
            </a:r>
            <a:r>
              <a:rPr kumimoji="0" lang="es-VE"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timber-framed</a:t>
            </a:r>
            <a:r>
              <a:rPr kumimoji="0" lang="es-VE"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VE" sz="12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house</a:t>
            </a:r>
            <a:endParaRPr kumimoji="0" lang="es-V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08" name="Rectangle 4"/>
          <p:cNvSpPr>
            <a:spLocks noChangeArrowheads="1"/>
          </p:cNvSpPr>
          <p:nvPr/>
        </p:nvSpPr>
        <p:spPr bwMode="auto">
          <a:xfrm>
            <a:off x="142844" y="3144940"/>
            <a:ext cx="4714908" cy="35702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Arial" pitchFamily="34" charset="0"/>
                <a:ea typeface="Times New Roman" pitchFamily="18" charset="0"/>
                <a:cs typeface="Arial" pitchFamily="34" charset="0"/>
              </a:rPr>
              <a:t>The vertical timbers include</a:t>
            </a:r>
            <a:r>
              <a:rPr lang="en-US" sz="1600" dirty="0" smtClean="0">
                <a:latin typeface="Arial" pitchFamily="34" charset="0"/>
                <a:ea typeface="Times New Roman" pitchFamily="18" charset="0"/>
                <a:cs typeface="Arial" pitchFamily="34" charset="0"/>
              </a:rPr>
              <a:t>:</a:t>
            </a:r>
            <a:endParaRPr kumimoji="0" lang="en-US"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effectLst/>
                <a:latin typeface="Arial" pitchFamily="34" charset="0"/>
                <a:ea typeface="Times New Roman" pitchFamily="18" charset="0"/>
                <a:cs typeface="Arial" pitchFamily="34" charset="0"/>
              </a:rPr>
              <a:t>Post</a:t>
            </a:r>
            <a:r>
              <a:rPr kumimoji="0" lang="en-US" sz="1600" b="0" i="0" u="none" strike="noStrike" cap="none" normalizeH="0" dirty="0" smtClean="0">
                <a:ln>
                  <a:noFill/>
                </a:ln>
                <a:effectLst/>
                <a:latin typeface="Arial" pitchFamily="34" charset="0"/>
                <a:ea typeface="Times New Roman" pitchFamily="18" charset="0"/>
                <a:cs typeface="Arial" pitchFamily="34" charset="0"/>
              </a:rPr>
              <a:t> </a:t>
            </a:r>
            <a:r>
              <a:rPr kumimoji="0" lang="en-US" sz="1600" b="0" i="0" u="none" strike="noStrike" cap="none" normalizeH="0" baseline="0" dirty="0" smtClean="0">
                <a:ln>
                  <a:noFill/>
                </a:ln>
                <a:effectLst/>
                <a:latin typeface="Arial" pitchFamily="34" charset="0"/>
                <a:ea typeface="Times New Roman" pitchFamily="18" charset="0"/>
                <a:cs typeface="Arial" pitchFamily="34" charset="0"/>
              </a:rPr>
              <a:t>(main supports at corners and other major uprights)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effectLst/>
                <a:latin typeface="Arial" pitchFamily="34" charset="0"/>
                <a:ea typeface="Times New Roman" pitchFamily="18" charset="0"/>
                <a:cs typeface="Arial" pitchFamily="34" charset="0"/>
              </a:rPr>
              <a:t>Wall studs (subsidiary upright limbs in framed walls), for example, close studding</a:t>
            </a:r>
            <a:r>
              <a:rPr lang="en-US" sz="1600" dirty="0" smtClean="0">
                <a:latin typeface="Arial" pitchFamily="34" charset="0"/>
                <a:ea typeface="Times New Roman" pitchFamily="18" charset="0"/>
                <a:cs typeface="Arial" pitchFamily="34" charset="0"/>
              </a:rPr>
              <a:t>.</a:t>
            </a:r>
            <a:endParaRPr kumimoji="0" lang="en-US"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Arial" pitchFamily="34" charset="0"/>
                <a:ea typeface="Times New Roman" pitchFamily="18" charset="0"/>
                <a:cs typeface="Arial" pitchFamily="34" charset="0"/>
              </a:rPr>
              <a:t>The horizontal timbers include</a:t>
            </a:r>
            <a:r>
              <a:rPr lang="en-US" sz="1600" dirty="0" smtClean="0">
                <a:latin typeface="Arial" pitchFamily="34" charset="0"/>
                <a:ea typeface="Times New Roman" pitchFamily="18" charset="0"/>
                <a:cs typeface="Arial" pitchFamily="34" charset="0"/>
              </a:rPr>
              <a:t>:</a:t>
            </a:r>
            <a:endParaRPr kumimoji="0" lang="en-US"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effectLst/>
                <a:latin typeface="Arial" pitchFamily="34" charset="0"/>
                <a:ea typeface="Times New Roman" pitchFamily="18" charset="0"/>
                <a:cs typeface="Arial" pitchFamily="34" charset="0"/>
              </a:rPr>
              <a:t>sill-beams (also called ground-sills or sole-pieces, at the bottom of a wall into which posts and studs are fitted using </a:t>
            </a:r>
            <a:r>
              <a:rPr kumimoji="0" lang="en-US" sz="1600" b="0" i="0" u="none" strike="noStrike" cap="none" normalizeH="0" baseline="0" dirty="0" err="1" smtClean="0">
                <a:ln>
                  <a:noFill/>
                </a:ln>
                <a:effectLst/>
                <a:latin typeface="Arial" pitchFamily="34" charset="0"/>
                <a:ea typeface="Times New Roman" pitchFamily="18" charset="0"/>
                <a:cs typeface="Arial" pitchFamily="34" charset="0"/>
              </a:rPr>
              <a:t>tenons</a:t>
            </a:r>
            <a:r>
              <a:rPr kumimoji="0" lang="en-US" sz="1600" b="0" i="0" u="none" strike="noStrike" cap="none" normalizeH="0" baseline="0" dirty="0" smtClean="0">
                <a:ln>
                  <a:noFill/>
                </a:ln>
                <a:effectLst/>
                <a:latin typeface="Arial" pitchFamily="34" charset="0"/>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effectLst/>
                <a:latin typeface="Arial" pitchFamily="34" charset="0"/>
                <a:ea typeface="Times New Roman" pitchFamily="18" charset="0"/>
                <a:cs typeface="Arial" pitchFamily="34" charset="0"/>
              </a:rPr>
              <a:t>noggin-pieces (the horizontal timbers forming the tops and bottoms of the frames of infill-panels).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effectLst/>
                <a:latin typeface="Arial" pitchFamily="34" charset="0"/>
                <a:ea typeface="Times New Roman" pitchFamily="18" charset="0"/>
                <a:cs typeface="Arial" pitchFamily="34" charset="0"/>
              </a:rPr>
              <a:t>wall-plates (at the top of timber-framed walls that support the trusses and joists of the roof</a:t>
            </a:r>
            <a:r>
              <a:rPr lang="en-US" dirty="0" smtClean="0">
                <a:latin typeface="Arial" pitchFamily="34" charset="0"/>
                <a:cs typeface="Arial" pitchFamily="34" charset="0"/>
              </a:rPr>
              <a:t>.</a:t>
            </a:r>
            <a:endParaRPr kumimoji="0" lang="en-US" sz="1600" b="0" i="0" u="none" strike="noStrike" cap="none" normalizeH="0" baseline="0" dirty="0" smtClean="0">
              <a:ln>
                <a:noFill/>
              </a:ln>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smtClean="0"/>
              <a:t>Material Framed Structures</a:t>
            </a:r>
            <a:r>
              <a:rPr lang="en-US" b="1" dirty="0" smtClean="0"/>
              <a:t>.</a:t>
            </a:r>
            <a:endParaRPr lang="es-VE" dirty="0"/>
          </a:p>
        </p:txBody>
      </p:sp>
      <p:sp>
        <p:nvSpPr>
          <p:cNvPr id="3" name="2 Marcador de contenido"/>
          <p:cNvSpPr>
            <a:spLocks noGrp="1"/>
          </p:cNvSpPr>
          <p:nvPr>
            <p:ph idx="1"/>
          </p:nvPr>
        </p:nvSpPr>
        <p:spPr>
          <a:xfrm>
            <a:off x="3857620" y="1882808"/>
            <a:ext cx="4829180" cy="4572000"/>
          </a:xfrm>
        </p:spPr>
        <p:txBody>
          <a:bodyPr/>
          <a:lstStyle/>
          <a:p>
            <a:endParaRPr lang="es-VE" dirty="0" smtClean="0"/>
          </a:p>
          <a:p>
            <a:r>
              <a:rPr lang="es-VE" dirty="0" smtClean="0"/>
              <a:t>Wood</a:t>
            </a:r>
          </a:p>
          <a:p>
            <a:pPr>
              <a:buNone/>
            </a:pPr>
            <a:endParaRPr lang="es-VE" dirty="0" smtClean="0"/>
          </a:p>
        </p:txBody>
      </p:sp>
      <p:pic>
        <p:nvPicPr>
          <p:cNvPr id="1026" name="Picture 2" descr="Timber frame structure for one of Rand Soellner's castle home designs, (C)Copyright 2010 Rand Soellner, All Rights Reserved.  Photo courtesy of Jeff Johnson Timber Frames inc.  Timber frame fabrication and erection by Jeff Johnson. Castle design by Rand Soellner."/>
          <p:cNvPicPr>
            <a:picLocks noChangeAspect="1" noChangeArrowheads="1"/>
          </p:cNvPicPr>
          <p:nvPr/>
        </p:nvPicPr>
        <p:blipFill>
          <a:blip r:embed="rId2" cstate="print"/>
          <a:srcRect/>
          <a:stretch>
            <a:fillRect/>
          </a:stretch>
        </p:blipFill>
        <p:spPr bwMode="auto">
          <a:xfrm>
            <a:off x="5715008" y="1571612"/>
            <a:ext cx="3286148" cy="1907569"/>
          </a:xfrm>
          <a:prstGeom prst="rect">
            <a:avLst/>
          </a:prstGeom>
          <a:noFill/>
          <a:ln w="9525">
            <a:noFill/>
            <a:miter lim="800000"/>
            <a:headEnd/>
            <a:tailEnd/>
          </a:ln>
        </p:spPr>
      </p:pic>
      <p:pic>
        <p:nvPicPr>
          <p:cNvPr id="1027" name="Picture 3" descr="Column construction work"/>
          <p:cNvPicPr>
            <a:picLocks noChangeAspect="1" noChangeArrowheads="1"/>
          </p:cNvPicPr>
          <p:nvPr/>
        </p:nvPicPr>
        <p:blipFill>
          <a:blip r:embed="rId3" cstate="print"/>
          <a:srcRect/>
          <a:stretch>
            <a:fillRect/>
          </a:stretch>
        </p:blipFill>
        <p:spPr bwMode="auto">
          <a:xfrm>
            <a:off x="2714612" y="4482709"/>
            <a:ext cx="2928958" cy="2196719"/>
          </a:xfrm>
          <a:prstGeom prst="rect">
            <a:avLst/>
          </a:prstGeom>
          <a:noFill/>
          <a:ln w="9525">
            <a:noFill/>
            <a:miter lim="800000"/>
            <a:headEnd/>
            <a:tailEnd/>
          </a:ln>
        </p:spPr>
      </p:pic>
      <p:sp>
        <p:nvSpPr>
          <p:cNvPr id="6" name="2 Marcador de contenido"/>
          <p:cNvSpPr txBox="1">
            <a:spLocks/>
          </p:cNvSpPr>
          <p:nvPr/>
        </p:nvSpPr>
        <p:spPr>
          <a:xfrm>
            <a:off x="214282" y="4714884"/>
            <a:ext cx="8229600" cy="1739924"/>
          </a:xfrm>
          <a:prstGeom prst="rect">
            <a:avLst/>
          </a:prstGeom>
        </p:spPr>
        <p:txBody>
          <a:bodyPr vert="horz" anchor="t">
            <a:normAutofit/>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kumimoji="0" lang="es-VE" sz="30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VE" sz="3000" b="0" i="0" u="none" strike="noStrike" kern="1200" cap="none" spc="0" normalizeH="0" baseline="0" noProof="0" dirty="0" smtClean="0">
                <a:ln>
                  <a:noFill/>
                </a:ln>
                <a:solidFill>
                  <a:schemeClr val="tx1"/>
                </a:solidFill>
                <a:effectLst/>
                <a:uLnTx/>
                <a:uFillTx/>
                <a:latin typeface="+mn-lt"/>
                <a:ea typeface="+mn-ea"/>
                <a:cs typeface="+mn-cs"/>
              </a:rPr>
              <a:t>Concrete</a:t>
            </a:r>
            <a:endParaRPr kumimoji="0" lang="es-VE"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786182" y="5429264"/>
            <a:ext cx="8229600" cy="857256"/>
          </a:xfrm>
        </p:spPr>
        <p:txBody>
          <a:bodyPr>
            <a:normAutofit fontScale="85000" lnSpcReduction="20000"/>
          </a:bodyPr>
          <a:lstStyle/>
          <a:p>
            <a:pPr>
              <a:buNone/>
            </a:pPr>
            <a:endParaRPr lang="es-VE" dirty="0" smtClean="0"/>
          </a:p>
          <a:p>
            <a:r>
              <a:rPr lang="es-VE" dirty="0" err="1" smtClean="0"/>
              <a:t>Steel</a:t>
            </a:r>
            <a:endParaRPr lang="es-VE" dirty="0" smtClean="0"/>
          </a:p>
          <a:p>
            <a:endParaRPr lang="es-VE" dirty="0" smtClean="0"/>
          </a:p>
        </p:txBody>
      </p:sp>
      <p:pic>
        <p:nvPicPr>
          <p:cNvPr id="2051" name="Picture 3" descr="onl-04.jpg"/>
          <p:cNvPicPr>
            <a:picLocks noChangeAspect="1" noChangeArrowheads="1"/>
          </p:cNvPicPr>
          <p:nvPr/>
        </p:nvPicPr>
        <p:blipFill>
          <a:blip r:embed="rId2" cstate="print"/>
          <a:srcRect/>
          <a:stretch>
            <a:fillRect/>
          </a:stretch>
        </p:blipFill>
        <p:spPr bwMode="auto">
          <a:xfrm>
            <a:off x="4562117" y="285728"/>
            <a:ext cx="3938973" cy="2214578"/>
          </a:xfrm>
          <a:prstGeom prst="rect">
            <a:avLst/>
          </a:prstGeom>
          <a:noFill/>
          <a:ln w="9525">
            <a:noFill/>
            <a:miter lim="800000"/>
            <a:headEnd/>
            <a:tailEnd/>
          </a:ln>
        </p:spPr>
      </p:pic>
      <p:pic>
        <p:nvPicPr>
          <p:cNvPr id="2052" name="Picture 4" descr="ArchWeek Image"/>
          <p:cNvPicPr>
            <a:picLocks noChangeAspect="1" noChangeArrowheads="1"/>
          </p:cNvPicPr>
          <p:nvPr/>
        </p:nvPicPr>
        <p:blipFill>
          <a:blip r:embed="rId3" cstate="print"/>
          <a:srcRect/>
          <a:stretch>
            <a:fillRect/>
          </a:stretch>
        </p:blipFill>
        <p:spPr bwMode="auto">
          <a:xfrm>
            <a:off x="785786" y="3714752"/>
            <a:ext cx="2786082" cy="2643206"/>
          </a:xfrm>
          <a:prstGeom prst="rect">
            <a:avLst/>
          </a:prstGeom>
          <a:noFill/>
          <a:ln w="9525">
            <a:noFill/>
            <a:miter lim="800000"/>
            <a:headEnd/>
            <a:tailEnd/>
          </a:ln>
        </p:spPr>
      </p:pic>
      <p:sp>
        <p:nvSpPr>
          <p:cNvPr id="7" name="2 Marcador de contenido"/>
          <p:cNvSpPr txBox="1">
            <a:spLocks/>
          </p:cNvSpPr>
          <p:nvPr/>
        </p:nvSpPr>
        <p:spPr>
          <a:xfrm>
            <a:off x="2571736" y="285728"/>
            <a:ext cx="6267464" cy="6321480"/>
          </a:xfrm>
          <a:prstGeom prst="rect">
            <a:avLst/>
          </a:prstGeom>
        </p:spPr>
        <p:txBody>
          <a:bodyPr vert="horz" anchor="t">
            <a:normAutofit/>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VE" sz="30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VE" sz="3000" b="0" i="0" u="none" strike="noStrike" kern="1200" cap="none" spc="0" normalizeH="0" baseline="0" noProof="0" dirty="0" err="1" smtClean="0">
                <a:ln>
                  <a:noFill/>
                </a:ln>
                <a:solidFill>
                  <a:schemeClr val="tx1"/>
                </a:solidFill>
                <a:effectLst/>
                <a:uLnTx/>
                <a:uFillTx/>
                <a:latin typeface="+mn-lt"/>
                <a:ea typeface="+mn-ea"/>
                <a:cs typeface="+mn-cs"/>
              </a:rPr>
              <a:t>Iron</a:t>
            </a:r>
            <a:endParaRPr kumimoji="0" lang="es-VE"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14348" y="6131502"/>
            <a:ext cx="8143932" cy="369332"/>
          </a:xfrm>
          <a:prstGeom prst="rect">
            <a:avLst/>
          </a:prstGeom>
        </p:spPr>
        <p:txBody>
          <a:bodyPr wrap="square">
            <a:spAutoFit/>
          </a:bodyPr>
          <a:lstStyle/>
          <a:p>
            <a:r>
              <a:rPr lang="es-VE" u="sng" dirty="0" smtClean="0">
                <a:hlinkClick r:id="rId2"/>
              </a:rPr>
              <a:t>http://www.youtube.com/watch?v=iA7qyxWPx6I&amp;feature=related</a:t>
            </a:r>
            <a:endParaRPr lang="es-VE" dirty="0"/>
          </a:p>
        </p:txBody>
      </p:sp>
      <p:pic>
        <p:nvPicPr>
          <p:cNvPr id="20482" name="Picture 2" descr="C:\Users\Dafne\Desktop\14071_31_1.jpg"/>
          <p:cNvPicPr>
            <a:picLocks noChangeAspect="1" noChangeArrowheads="1"/>
          </p:cNvPicPr>
          <p:nvPr/>
        </p:nvPicPr>
        <p:blipFill>
          <a:blip r:embed="rId3" cstate="print"/>
          <a:srcRect/>
          <a:stretch>
            <a:fillRect/>
          </a:stretch>
        </p:blipFill>
        <p:spPr bwMode="auto">
          <a:xfrm>
            <a:off x="814380" y="610785"/>
            <a:ext cx="6615140" cy="4961355"/>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Fundición">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73</TotalTime>
  <Words>223</Words>
  <Application>Microsoft Office PowerPoint</Application>
  <PresentationFormat>Presentación en pantalla (4:3)</PresentationFormat>
  <Paragraphs>46</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Brío</vt:lpstr>
      <vt:lpstr>FRAMED STRUCTURE</vt:lpstr>
      <vt:lpstr>Introduction</vt:lpstr>
      <vt:lpstr>History</vt:lpstr>
      <vt:lpstr>Kinds of framed structure</vt:lpstr>
      <vt:lpstr>Kinds of framed structure</vt:lpstr>
      <vt:lpstr>Material Framed Structures.</vt:lpstr>
      <vt:lpstr>Diapositiva 7</vt:lpstr>
      <vt:lpstr>Diapositiva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FRAMED STRUCTURE</dc:title>
  <dc:creator>Dafne</dc:creator>
  <cp:lastModifiedBy>Dafne</cp:lastModifiedBy>
  <cp:revision>8</cp:revision>
  <dcterms:created xsi:type="dcterms:W3CDTF">2010-03-16T00:36:56Z</dcterms:created>
  <dcterms:modified xsi:type="dcterms:W3CDTF">2010-03-16T03:19:22Z</dcterms:modified>
</cp:coreProperties>
</file>